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421" r:id="rId3"/>
    <p:sldId id="423" r:id="rId4"/>
    <p:sldId id="460" r:id="rId5"/>
    <p:sldId id="424" r:id="rId6"/>
    <p:sldId id="435" r:id="rId7"/>
    <p:sldId id="437" r:id="rId8"/>
    <p:sldId id="436" r:id="rId9"/>
    <p:sldId id="439" r:id="rId10"/>
    <p:sldId id="441" r:id="rId11"/>
    <p:sldId id="440" r:id="rId12"/>
    <p:sldId id="453" r:id="rId13"/>
    <p:sldId id="455" r:id="rId14"/>
    <p:sldId id="456" r:id="rId15"/>
    <p:sldId id="466" r:id="rId16"/>
    <p:sldId id="458" r:id="rId17"/>
    <p:sldId id="459" r:id="rId18"/>
    <p:sldId id="461" r:id="rId19"/>
    <p:sldId id="462" r:id="rId20"/>
    <p:sldId id="463" r:id="rId21"/>
    <p:sldId id="464" r:id="rId22"/>
    <p:sldId id="465" r:id="rId23"/>
    <p:sldId id="467" r:id="rId24"/>
    <p:sldId id="468" r:id="rId25"/>
    <p:sldId id="469" r:id="rId26"/>
    <p:sldId id="471" r:id="rId27"/>
    <p:sldId id="472" r:id="rId28"/>
    <p:sldId id="470" r:id="rId29"/>
    <p:sldId id="473" r:id="rId30"/>
  </p:sldIdLst>
  <p:sldSz cx="12192000" cy="6858000"/>
  <p:notesSz cx="6858000" cy="9144000"/>
  <p:embeddedFontLst>
    <p:embeddedFont>
      <p:font typeface="汉仪中黑简" panose="02010600000101010101" charset="-122"/>
      <p:regular r:id="rId35"/>
    </p:embeddedFont>
    <p:embeddedFont>
      <p:font typeface="汉仪中宋简" panose="02010600000101010101" charset="-128"/>
      <p:regular r:id="rId36"/>
    </p:embeddedFont>
    <p:embeddedFont>
      <p:font typeface="楷体" panose="02010609060101010101" charset="-122"/>
      <p:regular r:id="rId37"/>
    </p:embeddedFont>
    <p:embeddedFont>
      <p:font typeface="黑体" panose="02010609060101010101" charset="-122"/>
      <p:regular r:id="rId38"/>
    </p:embeddedFont>
    <p:embeddedFont>
      <p:font typeface="等线" panose="02010600030101010101" charset="-122"/>
      <p:regular r:id="rId39"/>
    </p:embeddedFont>
    <p:embeddedFont>
      <p:font typeface="汉仪力量黑简" panose="00020600040101010101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0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orient="horz" pos="474" userDrawn="1">
          <p15:clr>
            <a:srgbClr val="A4A3A4"/>
          </p15:clr>
        </p15:guide>
        <p15:guide id="6" orient="horz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80"/>
  </p:normalViewPr>
  <p:slideViewPr>
    <p:cSldViewPr snapToGrid="0" snapToObjects="1" showGuides="1">
      <p:cViewPr>
        <p:scale>
          <a:sx n="81" d="100"/>
          <a:sy n="81" d="100"/>
        </p:scale>
        <p:origin x="1216" y="552"/>
      </p:cViewPr>
      <p:guideLst>
        <p:guide orient="horz" pos="2220"/>
        <p:guide pos="3840"/>
        <p:guide pos="7120"/>
        <p:guide pos="528"/>
        <p:guide orient="horz" pos="474"/>
        <p:guide orient="horz"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D5ED7-AAF3-1648-A3A1-381062FEA662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60390-A221-FA4F-8645-C7C2A94F7A8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524000" y="53498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</a:rPr>
              <a:t>皮皮课件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CA4CF-9277-D546-8FE0-915B6BC2D45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A5EDA-C7A5-A849-BD52-B3EC5E4D04D3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ZhuanZ/Desktop/bd289969/2759.jpg_wh860.jpg2759.jpg_wh860"/>
          <p:cNvPicPr>
            <a:picLocks noChangeAspect="1"/>
          </p:cNvPicPr>
          <p:nvPr/>
        </p:nvPicPr>
        <p:blipFill rotWithShape="1">
          <a:blip r:embed="rId1">
            <a:grayscl/>
            <a:lum bright="-30000" contrast="-6000"/>
          </a:blip>
          <a:srcRect t="7794" b="7794"/>
          <a:stretch>
            <a:fillRect/>
          </a:stretch>
        </p:blipFill>
        <p:spPr>
          <a:xfrm>
            <a:off x="0" y="-5397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998345"/>
            <a:ext cx="12192000" cy="296989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  <a:p>
            <a:pPr algn="ctr"/>
            <a:r>
              <a:rPr kumimoji="1" lang="en-US" altLang="zh-CN">
                <a:latin typeface="汉仪中黑简" panose="02010600000101010101" charset="-122"/>
                <a:ea typeface="汉仪中黑简" panose="02010600000101010101" charset="-122"/>
              </a:rPr>
              <a:t>“</a:t>
            </a:r>
            <a:r>
              <a:rPr kumimoji="1" lang="zh-CN" altLang="en-US">
                <a:latin typeface="汉仪中黑简" panose="02010600000101010101" charset="-122"/>
                <a:ea typeface="汉仪中黑简" panose="02010600000101010101" charset="-122"/>
              </a:rPr>
              <a:t>知识只属于实践者，只能在丰繁复杂的人民实践中不断汲取新的内涵</a:t>
            </a:r>
            <a:r>
              <a:rPr kumimoji="1" lang="en-US" altLang="zh-CN">
                <a:latin typeface="汉仪中黑简" panose="02010600000101010101" charset="-122"/>
                <a:ea typeface="汉仪中黑简" panose="02010600000101010101" charset="-122"/>
              </a:rPr>
              <a:t>——</a:t>
            </a:r>
            <a:r>
              <a:rPr kumimoji="1" lang="zh-CN" altLang="en-US">
                <a:latin typeface="汉仪中黑简" panose="02010600000101010101" charset="-122"/>
                <a:ea typeface="汉仪中黑简" panose="02010600000101010101" charset="-122"/>
              </a:rPr>
              <a:t>这是唯一有效和可靠的内涵，包括真情实感在概念中的暗流涨涌。</a:t>
            </a:r>
            <a:r>
              <a:rPr kumimoji="1" lang="en-US" altLang="zh-CN">
                <a:latin typeface="汉仪中黑简" panose="02010600000101010101" charset="-122"/>
                <a:ea typeface="汉仪中黑简" panose="02010600000101010101" charset="-122"/>
              </a:rPr>
              <a:t>” </a:t>
            </a:r>
            <a:endParaRPr kumimoji="1" lang="en-US" altLang="zh-CN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01877" y="2548804"/>
            <a:ext cx="8717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4800"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</a:rPr>
              <a:t>平台经济下的控制、同意与反抗</a:t>
            </a:r>
            <a:endParaRPr kumimoji="1" lang="zh-CN" altLang="en-US" sz="4800">
              <a:solidFill>
                <a:schemeClr val="bg1"/>
              </a:solidFill>
              <a:latin typeface="汉仪力量黑简" panose="00020600040101010101" charset="-122"/>
              <a:ea typeface="汉仪力量黑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1894" y="3545302"/>
            <a:ext cx="2640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>
                <a:solidFill>
                  <a:schemeClr val="accent2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---</a:t>
            </a:r>
            <a:r>
              <a:rPr kumimoji="1" lang="zh-CN" altLang="en-US" sz="2400">
                <a:solidFill>
                  <a:schemeClr val="accent2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以外</a:t>
            </a:r>
            <a:r>
              <a:rPr kumimoji="1" lang="zh-CN" altLang="en-US" sz="2400">
                <a:solidFill>
                  <a:schemeClr val="accent2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卖员</a:t>
            </a:r>
            <a:r>
              <a:rPr kumimoji="1" lang="zh-CN" altLang="en-US" sz="2400">
                <a:solidFill>
                  <a:schemeClr val="accent2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为例</a:t>
            </a:r>
            <a:endParaRPr kumimoji="1" lang="zh-CN" altLang="en-US" sz="2400">
              <a:solidFill>
                <a:schemeClr val="accent2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288" y="6282260"/>
            <a:ext cx="1120093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>
                <a:solidFill>
                  <a:schemeClr val="bg1"/>
                </a:solidFill>
                <a:latin typeface="汉仪中宋简" panose="02010600000101010101" charset="-128"/>
                <a:ea typeface="汉仪中宋简" panose="02010600000101010101" charset="-128"/>
              </a:rPr>
              <a:t>Platform economy, algorithmic control, false freedom, economic struggle and resistance.</a:t>
            </a:r>
            <a:endParaRPr kumimoji="1" lang="en-US" altLang="zh-CN" sz="1600">
              <a:solidFill>
                <a:schemeClr val="bg1"/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288" y="338785"/>
            <a:ext cx="166777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rPr>
              <a:t>社课</a:t>
            </a:r>
            <a:endParaRPr kumimoji="1" lang="zh-CN" altLang="en-US" sz="1600">
              <a:solidFill>
                <a:schemeClr val="bg1"/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-329565"/>
            <a:ext cx="10515600" cy="1325563"/>
          </a:xfrm>
        </p:spPr>
        <p:txBody>
          <a:bodyPr>
            <a:normAutofit/>
          </a:bodyPr>
          <a:p>
            <a:r>
              <a:rPr lang="zh-CN" altLang="en-US"/>
              <a:t>理论：相对</a:t>
            </a:r>
            <a:r>
              <a:rPr lang="zh-CN" altLang="en-US"/>
              <a:t>剩余价值</a:t>
            </a:r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7785" y="597535"/>
            <a:ext cx="9963785" cy="6260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0" y="108585"/>
            <a:ext cx="10515600" cy="1325563"/>
          </a:xfrm>
        </p:spPr>
        <p:txBody>
          <a:bodyPr>
            <a:normAutofit/>
          </a:bodyPr>
          <a:p>
            <a:r>
              <a:rPr lang="zh-CN" altLang="en-US"/>
              <a:t>虚假自由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3200"/>
              <a:t>自由时间的定义：</a:t>
            </a:r>
            <a:r>
              <a:rPr lang="en-US" altLang="zh-CN" sz="3200"/>
              <a:t>“</a:t>
            </a:r>
            <a:r>
              <a:rPr lang="zh-CN" altLang="en-US" sz="3200"/>
              <a:t>可以自由支配</a:t>
            </a:r>
            <a:r>
              <a:rPr lang="en-US" altLang="zh-CN" sz="3200"/>
              <a:t>”</a:t>
            </a:r>
            <a:r>
              <a:rPr lang="zh-CN" altLang="en-US" sz="3200"/>
              <a:t>的</a:t>
            </a:r>
            <a:r>
              <a:rPr lang="en-US" altLang="zh-CN" sz="3200"/>
              <a:t>“</a:t>
            </a:r>
            <a:r>
              <a:rPr lang="zh-CN" altLang="en-US" sz="3200"/>
              <a:t>闲暇时间</a:t>
            </a:r>
            <a:r>
              <a:rPr lang="en-US" altLang="zh-CN" sz="3200"/>
              <a:t>”</a:t>
            </a:r>
            <a:r>
              <a:rPr lang="zh-CN" altLang="en-US" sz="3200"/>
              <a:t>，是</a:t>
            </a:r>
            <a:r>
              <a:rPr lang="en-US" altLang="zh-CN" sz="3200"/>
              <a:t>“</a:t>
            </a:r>
            <a:r>
              <a:rPr lang="zh-CN" altLang="en-US" sz="3200"/>
              <a:t>使个人得到充分发展的时间</a:t>
            </a:r>
            <a:r>
              <a:rPr lang="en-US" altLang="zh-CN" sz="3200"/>
              <a:t>”</a:t>
            </a:r>
            <a:r>
              <a:rPr lang="zh-CN" altLang="en-US" sz="3200"/>
              <a:t>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骑手自由的劳动时间：自主选择不自主，缺乏劳动时间的主导权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强制休息：我要能休为什么要你强制？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时间压力：劳动时间的质的提升（脑体并用去</a:t>
            </a:r>
            <a:r>
              <a:rPr lang="en-US" altLang="zh-CN" sz="3200"/>
              <a:t>“</a:t>
            </a:r>
            <a:r>
              <a:rPr lang="zh-CN" altLang="en-US" sz="3200"/>
              <a:t>飞</a:t>
            </a:r>
            <a:r>
              <a:rPr lang="en-US" altLang="zh-CN" sz="3200"/>
              <a:t>”</a:t>
            </a:r>
            <a:r>
              <a:rPr lang="zh-CN" altLang="en-US" sz="3200"/>
              <a:t>一单）</a:t>
            </a:r>
            <a:endParaRPr lang="zh-CN" altLang="en-US"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0" y="108585"/>
            <a:ext cx="10515600" cy="1325563"/>
          </a:xfrm>
        </p:spPr>
        <p:txBody>
          <a:bodyPr>
            <a:normAutofit/>
          </a:bodyPr>
          <a:p>
            <a:r>
              <a:rPr lang="zh-CN" altLang="en-US"/>
              <a:t>虚假自由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有</a:t>
            </a:r>
            <a:r>
              <a:rPr lang="en-US" altLang="zh-CN"/>
              <a:t>“</a:t>
            </a:r>
            <a:r>
              <a:rPr lang="zh-CN" altLang="en-US"/>
              <a:t>自主选择权</a:t>
            </a:r>
            <a:r>
              <a:rPr lang="en-US" altLang="zh-CN"/>
              <a:t>”</a:t>
            </a:r>
            <a:r>
              <a:rPr lang="zh-CN" altLang="en-US"/>
              <a:t>的单价低且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单少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·</a:t>
            </a:r>
            <a:r>
              <a:rPr lang="zh-CN" altLang="en-US"/>
              <a:t>超长待机等单</a:t>
            </a:r>
            <a:r>
              <a:rPr lang="zh-CN" altLang="en-US"/>
              <a:t>时间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·</a:t>
            </a:r>
            <a:r>
              <a:rPr lang="zh-CN" altLang="en-US"/>
              <a:t>强制在线</a:t>
            </a:r>
            <a:r>
              <a:rPr lang="zh-CN" altLang="en-US"/>
              <a:t>时间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·“</a:t>
            </a:r>
            <a:r>
              <a:rPr lang="zh-CN" altLang="en-US"/>
              <a:t>僧多粥少</a:t>
            </a:r>
            <a:r>
              <a:rPr lang="en-US" altLang="zh-CN"/>
              <a:t>”——</a:t>
            </a:r>
            <a:r>
              <a:rPr lang="zh-CN" altLang="en-US"/>
              <a:t>主动</a:t>
            </a:r>
            <a:r>
              <a:rPr lang="zh-CN" altLang="en-US"/>
              <a:t>加时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3695" y="1825625"/>
            <a:ext cx="6894195" cy="445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/>
          <p:cNvSpPr/>
          <p:nvPr/>
        </p:nvSpPr>
        <p:spPr>
          <a:xfrm>
            <a:off x="7587615" y="2776220"/>
            <a:ext cx="1019175" cy="4286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49715" y="3204845"/>
            <a:ext cx="2895600" cy="51435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0" y="108585"/>
            <a:ext cx="10515600" cy="1325563"/>
          </a:xfrm>
        </p:spPr>
        <p:txBody>
          <a:bodyPr>
            <a:normAutofit/>
          </a:bodyPr>
          <a:p>
            <a:r>
              <a:rPr lang="zh-CN" altLang="en-US"/>
              <a:t>算法</a:t>
            </a:r>
            <a:r>
              <a:rPr lang="zh-CN" altLang="en-US"/>
              <a:t>控制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476250" y="1063625"/>
            <a:ext cx="7781925" cy="482790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3200"/>
              <a:t>·</a:t>
            </a:r>
            <a:r>
              <a:rPr lang="zh-CN" altLang="en-US" sz="3200"/>
              <a:t>人工派单</a:t>
            </a:r>
            <a:r>
              <a:rPr lang="en-US" altLang="zh-CN" sz="3200"/>
              <a:t>——</a:t>
            </a:r>
            <a:r>
              <a:rPr lang="zh-CN" altLang="en-US" sz="3200"/>
              <a:t>系统派单</a:t>
            </a:r>
            <a:r>
              <a:rPr lang="en-US" altLang="zh-CN" sz="3200"/>
              <a:t>——</a:t>
            </a:r>
            <a:r>
              <a:rPr lang="zh-CN" altLang="en-US" sz="3200"/>
              <a:t>云端分组订单最优派单（数学算法）</a:t>
            </a:r>
            <a:r>
              <a:rPr lang="en-US" altLang="zh-CN" sz="3200"/>
              <a:t>——</a:t>
            </a:r>
            <a:r>
              <a:rPr lang="zh-CN" altLang="en-US" sz="3200"/>
              <a:t>深度学习智能模式（历史数据、外卖员身高步长、道路实时情况、商家出餐时间预估）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越来越短的送餐时间</a:t>
            </a:r>
            <a:endParaRPr lang="zh-CN" altLang="en-US" sz="3200"/>
          </a:p>
          <a:p>
            <a:pPr marL="0" indent="0">
              <a:buNone/>
            </a:pP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·</a:t>
            </a:r>
            <a:r>
              <a:rPr lang="zh-CN" altLang="en-US" sz="3200"/>
              <a:t>段位设计</a:t>
            </a:r>
            <a:r>
              <a:rPr lang="en-US" altLang="zh-CN" sz="3200"/>
              <a:t>——</a:t>
            </a:r>
            <a:r>
              <a:rPr lang="zh-CN" altLang="en-US" sz="3200"/>
              <a:t>劳动意识形态的塑造？</a:t>
            </a:r>
            <a:endParaRPr lang="zh-CN" altLang="en-US" sz="3200"/>
          </a:p>
          <a:p>
            <a:pPr marL="0" indent="0">
              <a:buNone/>
            </a:pP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这个跑单啊，就是上瘾。跑一单给一单钱。都是白花花的银子。所以，跑到了一百，你就想跑二百。等到跑上二百，你会想，我能不能跑三百？就是不知足，人都这样。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9270" y="967105"/>
            <a:ext cx="373888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265" y="0"/>
            <a:ext cx="10515600" cy="1325563"/>
          </a:xfrm>
        </p:spPr>
        <p:txBody>
          <a:bodyPr/>
          <a:p>
            <a:r>
              <a:rPr lang="zh-CN" altLang="en-US"/>
              <a:t>理论补充：劳动的</a:t>
            </a:r>
            <a:r>
              <a:rPr lang="zh-CN" altLang="en-US"/>
              <a:t>意识形态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b6d067411e299c24230781f85c5708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215" y="3428365"/>
            <a:ext cx="5137785" cy="3425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外卖员群体的原子化与分化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991860" y="1825625"/>
            <a:ext cx="2420620" cy="9880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869815" y="3428365"/>
            <a:ext cx="4664710" cy="3761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1900" y="2045335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原子化</a:t>
            </a:r>
            <a:endParaRPr lang="zh-CN" altLang="en-US" sz="4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5230"/>
          </a:xfrm>
        </p:spPr>
        <p:txBody>
          <a:bodyPr>
            <a:normAutofit fontScale="90000"/>
          </a:bodyPr>
          <a:p>
            <a:r>
              <a:rPr lang="zh-CN" altLang="en-US" sz="3200"/>
              <a:t>工作、休息场所的不一致</a:t>
            </a:r>
            <a:endParaRPr lang="zh-CN" altLang="en-US" sz="3200"/>
          </a:p>
          <a:p>
            <a:r>
              <a:rPr lang="zh-CN" altLang="en-US" sz="3200"/>
              <a:t>临活的劳动时间</a:t>
            </a:r>
            <a:endParaRPr lang="zh-CN" altLang="en-US" sz="3200"/>
          </a:p>
          <a:p>
            <a:r>
              <a:rPr lang="zh-CN" altLang="en-US" sz="3200"/>
              <a:t>劳动的简单化同质化使得工人在市场领域内的议价权</a:t>
            </a:r>
            <a:r>
              <a:rPr lang="zh-CN" altLang="en-US" sz="3200"/>
              <a:t>降低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分工越细，劳动就越简单。工人的特殊技巧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失去任何价值。工人变成了一种简单的、单调的生产力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，这种生产力不需要投入紧张的体力或智力。他的劳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动成为人人都能从事的劳动了。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……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工人想要维持自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己的工资总额，就得多劳动，多工作几小时或者在一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小时内提供更多的产品。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（《雇佣劳动和资本》）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776980" cy="4351655"/>
          </a:xfrm>
        </p:spPr>
        <p:txBody>
          <a:bodyPr/>
          <a:p>
            <a:r>
              <a:rPr lang="zh-CN" altLang="en-US"/>
              <a:t>外卖员类型</a:t>
            </a:r>
            <a:r>
              <a:rPr lang="zh-CN" altLang="en-US"/>
              <a:t>各不相同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过往职业、出身</a:t>
            </a:r>
            <a:r>
              <a:rPr lang="zh-CN" altLang="en-US"/>
              <a:t>千差万别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站长、队长等多重</a:t>
            </a:r>
            <a:r>
              <a:rPr lang="zh-CN" altLang="en-US"/>
              <a:t>主体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负债</a:t>
            </a:r>
            <a:endParaRPr lang="zh-CN" altLang="en-US"/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1370" y="1825625"/>
            <a:ext cx="8069580" cy="508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ZhuanZ/Desktop/bd289969/933518bd274649aeb9840a4013b3c086.png933518bd274649aeb9840a4013b3c086"/>
          <p:cNvPicPr>
            <a:picLocks noChangeAspect="1"/>
          </p:cNvPicPr>
          <p:nvPr/>
        </p:nvPicPr>
        <p:blipFill rotWithShape="1">
          <a:blip r:embed="rId1">
            <a:grayscl/>
            <a:lum bright="-12000"/>
          </a:blip>
          <a:srcRect l="25296" r="25296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04732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7135" y="568766"/>
            <a:ext cx="33843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control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544" y="260594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控制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8900" y="0"/>
            <a:ext cx="123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91" y="2120462"/>
            <a:ext cx="5886212" cy="1029905"/>
            <a:chOff x="5416691" y="2120462"/>
            <a:chExt cx="5886212" cy="1029905"/>
          </a:xfrm>
        </p:grpSpPr>
        <p:sp>
          <p:nvSpPr>
            <p:cNvPr id="9" name="圆角矩形 8"/>
            <p:cNvSpPr/>
            <p:nvPr/>
          </p:nvSpPr>
          <p:spPr>
            <a:xfrm>
              <a:off x="5416691" y="2120462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54206" y="2253177"/>
              <a:ext cx="5153025" cy="7651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外卖平台对外卖员的控制是一个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不断变化的过程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16691" y="3309456"/>
            <a:ext cx="5886212" cy="1583447"/>
            <a:chOff x="5416691" y="3309456"/>
            <a:chExt cx="5886212" cy="1583447"/>
          </a:xfrm>
        </p:grpSpPr>
        <p:sp>
          <p:nvSpPr>
            <p:cNvPr id="11" name="圆角矩形 10"/>
            <p:cNvSpPr/>
            <p:nvPr/>
          </p:nvSpPr>
          <p:spPr>
            <a:xfrm>
              <a:off x="5416691" y="3309456"/>
              <a:ext cx="5886212" cy="1583447"/>
            </a:xfrm>
            <a:prstGeom prst="roundRect">
              <a:avLst>
                <a:gd name="adj" fmla="val 519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01807" y="3544296"/>
              <a:ext cx="490549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对外卖员的控制的特殊性，在于算法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6691" y="5016770"/>
            <a:ext cx="5886212" cy="1029905"/>
            <a:chOff x="5416691" y="5016770"/>
            <a:chExt cx="5886212" cy="1029905"/>
          </a:xfrm>
        </p:grpSpPr>
        <p:sp>
          <p:nvSpPr>
            <p:cNvPr id="13" name="圆角矩形 12"/>
            <p:cNvSpPr/>
            <p:nvPr/>
          </p:nvSpPr>
          <p:spPr>
            <a:xfrm>
              <a:off x="5416691" y="5016770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61901" y="5052965"/>
              <a:ext cx="3973830" cy="4991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对外卖员的控制，基于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外卖员群体的原子化与分化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5400000">
            <a:off x="2080450" y="-2080450"/>
            <a:ext cx="123100" cy="42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04732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7135" y="568766"/>
            <a:ext cx="33843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AGREEMENT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544" y="260594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同意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8900" y="0"/>
            <a:ext cx="123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91" y="2120462"/>
            <a:ext cx="5886212" cy="1029905"/>
            <a:chOff x="5416691" y="2120462"/>
            <a:chExt cx="5886212" cy="1029905"/>
          </a:xfrm>
        </p:grpSpPr>
        <p:sp>
          <p:nvSpPr>
            <p:cNvPr id="9" name="圆角矩形 8"/>
            <p:cNvSpPr/>
            <p:nvPr/>
          </p:nvSpPr>
          <p:spPr>
            <a:xfrm>
              <a:off x="5416691" y="2120462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54206" y="2253177"/>
              <a:ext cx="5153025" cy="7651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资本市场缘何同意外卖平台的存在？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16691" y="3309456"/>
            <a:ext cx="5886212" cy="1583447"/>
            <a:chOff x="5416691" y="3309456"/>
            <a:chExt cx="5886212" cy="1583447"/>
          </a:xfrm>
        </p:grpSpPr>
        <p:sp>
          <p:nvSpPr>
            <p:cNvPr id="11" name="圆角矩形 10"/>
            <p:cNvSpPr/>
            <p:nvPr/>
          </p:nvSpPr>
          <p:spPr>
            <a:xfrm>
              <a:off x="5416691" y="3309456"/>
              <a:ext cx="5886212" cy="1583447"/>
            </a:xfrm>
            <a:prstGeom prst="roundRect">
              <a:avLst>
                <a:gd name="adj" fmla="val 519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01807" y="3544296"/>
              <a:ext cx="490549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“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同意</a:t>
              </a: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”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是外卖员对待平台的主要逻辑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6691" y="5016770"/>
            <a:ext cx="5886212" cy="1029905"/>
            <a:chOff x="5416691" y="5016770"/>
            <a:chExt cx="5886212" cy="1029905"/>
          </a:xfrm>
        </p:grpSpPr>
        <p:sp>
          <p:nvSpPr>
            <p:cNvPr id="13" name="圆角矩形 12"/>
            <p:cNvSpPr/>
            <p:nvPr/>
          </p:nvSpPr>
          <p:spPr>
            <a:xfrm>
              <a:off x="5416691" y="5016770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61901" y="5282200"/>
              <a:ext cx="3973830" cy="4991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同意基于矛盾和监控的转移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5400000">
            <a:off x="2080450" y="-2080450"/>
            <a:ext cx="123100" cy="42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grayscl/>
            <a:lum bright="-12000" contrast="54000"/>
          </a:blip>
          <a:srcRect r="45394"/>
          <a:stretch>
            <a:fillRect/>
          </a:stretch>
        </p:blipFill>
        <p:spPr>
          <a:xfrm>
            <a:off x="-34290" y="843915"/>
            <a:ext cx="5450840" cy="5490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0465" y="3275965"/>
            <a:ext cx="3391535" cy="33915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外卖</a:t>
            </a:r>
            <a:r>
              <a:rPr lang="zh-CN" altLang="en-US"/>
              <a:t>平台加速资本的</a:t>
            </a:r>
            <a:r>
              <a:rPr lang="zh-CN" altLang="en-US"/>
              <a:t>流通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91005"/>
            <a:ext cx="10515600" cy="4351338"/>
          </a:xfrm>
        </p:spPr>
        <p:txBody>
          <a:bodyPr/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物的使用价值对于人来说没有交换就能实现，就是说，在物和人的直接关系中就能实现：相反。物的价值则只能在交换中实现，就是说，只能在一种社会的历程中实现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商品价值从商品体跳到金体上，是商品的惊险的跳跃。这个跳跃如果不成功。摔坏的不是商品，但一定是商品所有者。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/>
              <a:t>外卖员的劳动并没有凝结在具体的物上，但是其</a:t>
            </a:r>
            <a:r>
              <a:rPr lang="zh-CN" altLang="en-US"/>
              <a:t>加速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资本的流通。这也是外卖员劳动性质被遮蔽的</a:t>
            </a:r>
            <a:r>
              <a:rPr lang="zh-CN" altLang="en-US"/>
              <a:t>原因。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6200000">
            <a:off x="5573486" y="-5579304"/>
            <a:ext cx="1045029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78000">
                <a:schemeClr val="tx1">
                  <a:lumMod val="85000"/>
                  <a:lumOff val="15000"/>
                  <a:alpha val="83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50536" y="260594"/>
            <a:ext cx="2096770" cy="624205"/>
            <a:chOff x="5044023" y="317212"/>
            <a:chExt cx="2096770" cy="624205"/>
          </a:xfrm>
        </p:grpSpPr>
        <p:sp>
          <p:nvSpPr>
            <p:cNvPr id="4" name="矩形 3"/>
            <p:cNvSpPr/>
            <p:nvPr/>
          </p:nvSpPr>
          <p:spPr>
            <a:xfrm>
              <a:off x="5246915" y="478972"/>
              <a:ext cx="1698171" cy="13062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44023" y="573117"/>
              <a:ext cx="209677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>
                  <a:solidFill>
                    <a:schemeClr val="bg1"/>
                  </a:solidFill>
                  <a:latin typeface="汉仪中宋简" panose="02010600000101010101" charset="-128"/>
                  <a:ea typeface="汉仪中宋简" panose="02010600000101010101" charset="-128"/>
                </a:rPr>
                <a:t>INTRODUCTION</a:t>
              </a:r>
              <a:endParaRPr kumimoji="1" lang="en-US" altLang="zh-CN">
                <a:solidFill>
                  <a:schemeClr val="bg1"/>
                </a:solidFill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7529" y="317212"/>
              <a:ext cx="99695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b="1">
                  <a:solidFill>
                    <a:schemeClr val="accent2"/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引入</a:t>
              </a:r>
              <a:endParaRPr kumimoji="1" lang="zh-CN" altLang="en-US" sz="3200" b="1">
                <a:solidFill>
                  <a:schemeClr val="accent2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6727372"/>
            <a:ext cx="12192000" cy="1659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450" y="1108710"/>
            <a:ext cx="9711055" cy="4420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日，记者自饿了么方面获悉，饿了么已于今年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月在全国上线骑手休息措施，如果骑手连续跑单时长较长，会触发建议休息的弹窗提醒；如果连续跑单时长过长，会有小休要求，相关举措正持续完善中。此前，饿了么曾在休息权产品介绍称，平台在连续接单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小时休息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分钟基础上，增加对骑士疲劳提醒和小休的联动能力，更好地</a:t>
            </a:r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保障骑手的休息权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4450" y="4897120"/>
            <a:ext cx="9711055" cy="14630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1.</a:t>
            </a:r>
            <a:r>
              <a:rPr lang="zh-CN" altLang="en-US" sz="2400"/>
              <a:t>他们是怎么同意这一时长的</a:t>
            </a:r>
            <a:r>
              <a:rPr lang="en-US" altLang="zh-CN" sz="2400"/>
              <a:t>?</a:t>
            </a:r>
            <a:endParaRPr lang="en-US" altLang="zh-CN" sz="2400"/>
          </a:p>
          <a:p>
            <a:pPr algn="ctr"/>
            <a:r>
              <a:rPr lang="en-US" altLang="zh-CN" sz="2400"/>
              <a:t>2.</a:t>
            </a:r>
            <a:r>
              <a:rPr lang="zh-CN" altLang="en-US" sz="2400"/>
              <a:t>平台上线小休和平台的背后有没有劳动者的反抗</a:t>
            </a:r>
            <a:r>
              <a:rPr lang="en-US" altLang="zh-CN" sz="2400"/>
              <a:t>?</a:t>
            </a:r>
            <a:endParaRPr lang="en-US" altLang="zh-CN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同意</a:t>
            </a:r>
            <a:r>
              <a:rPr lang="en-US" altLang="zh-CN"/>
              <a:t>”</a:t>
            </a:r>
            <a:r>
              <a:rPr lang="zh-CN" altLang="en-US"/>
              <a:t>是外卖员对待平台的主要逻辑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91005"/>
            <a:ext cx="10515600" cy="4351338"/>
          </a:xfrm>
        </p:spPr>
        <p:txBody>
          <a:bodyPr/>
          <a:p>
            <a:r>
              <a:rPr lang="zh-CN" altLang="en-US"/>
              <a:t>我是谁？劳动者咋成了</a:t>
            </a:r>
            <a:r>
              <a:rPr lang="zh-CN" altLang="en-US"/>
              <a:t>个体工商户？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我同意，这都是我个人的</a:t>
            </a:r>
            <a:r>
              <a:rPr lang="zh-CN" altLang="en-US"/>
              <a:t>问题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</a:t>
            </a:r>
            <a:r>
              <a:rPr lang="zh-CN" altLang="en-US"/>
              <a:t>不好好学习的烂仔还是城市</a:t>
            </a:r>
            <a:r>
              <a:rPr lang="zh-CN" altLang="en-US"/>
              <a:t>英雄？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zh-CN" altLang="en-US"/>
              <a:t>理论补充：文化</a:t>
            </a:r>
            <a:r>
              <a:rPr lang="zh-CN" altLang="en-US"/>
              <a:t>霸权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91005"/>
            <a:ext cx="10515600" cy="4351338"/>
          </a:xfrm>
        </p:spPr>
        <p:txBody>
          <a:bodyPr/>
          <a:p>
            <a:endParaRPr lang="zh-CN" altLang="en-US"/>
          </a:p>
        </p:txBody>
      </p:sp>
      <p:pic>
        <p:nvPicPr>
          <p:cNvPr id="4" name="827552964-1-20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838200"/>
            <a:ext cx="11276965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136525"/>
            <a:ext cx="10515600" cy="1325563"/>
          </a:xfrm>
        </p:spPr>
        <p:txBody>
          <a:bodyPr/>
          <a:p>
            <a:r>
              <a:rPr lang="zh-CN" altLang="en-US"/>
              <a:t>同意基于矛盾和监控的转移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来自客户的</a:t>
            </a:r>
            <a:r>
              <a:rPr lang="zh-CN" altLang="en-US"/>
              <a:t>监控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陌生的环境，不友好的人们，我只能信任平台的</a:t>
            </a:r>
            <a:r>
              <a:rPr lang="zh-CN" altLang="en-US"/>
              <a:t>安排？</a:t>
            </a:r>
            <a:endParaRPr lang="zh-CN" altLang="en-US"/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你们这些送外卖的，走路最不讲规矩。老是闯红灯不说，跑得还这么快。我这个老头子总有一天要被你们的电动车撞死！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”(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《过渡劳动：平台经济下的外卖骑手》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造成这种相互隔阂者不言而喻，市场的强制性（这是资本主义下的市场不同于以往市场的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实质）决定了所谓的道德、同情等情感都会被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亵渎。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04732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7135" y="568766"/>
            <a:ext cx="33843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AGREEMENT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544" y="260594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同意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8900" y="0"/>
            <a:ext cx="123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91" y="2120462"/>
            <a:ext cx="5886212" cy="1029905"/>
            <a:chOff x="5416691" y="2120462"/>
            <a:chExt cx="5886212" cy="1029905"/>
          </a:xfrm>
        </p:grpSpPr>
        <p:sp>
          <p:nvSpPr>
            <p:cNvPr id="9" name="圆角矩形 8"/>
            <p:cNvSpPr/>
            <p:nvPr/>
          </p:nvSpPr>
          <p:spPr>
            <a:xfrm>
              <a:off x="5416691" y="2120462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54206" y="2253177"/>
              <a:ext cx="5153025" cy="7651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资本市场缘何同意外卖平台的存在？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16691" y="3309456"/>
            <a:ext cx="5886212" cy="1583447"/>
            <a:chOff x="5416691" y="3309456"/>
            <a:chExt cx="5886212" cy="1583447"/>
          </a:xfrm>
        </p:grpSpPr>
        <p:sp>
          <p:nvSpPr>
            <p:cNvPr id="11" name="圆角矩形 10"/>
            <p:cNvSpPr/>
            <p:nvPr/>
          </p:nvSpPr>
          <p:spPr>
            <a:xfrm>
              <a:off x="5416691" y="3309456"/>
              <a:ext cx="5886212" cy="1583447"/>
            </a:xfrm>
            <a:prstGeom prst="roundRect">
              <a:avLst>
                <a:gd name="adj" fmla="val 519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01807" y="3544296"/>
              <a:ext cx="490549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“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同意</a:t>
              </a: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”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是外卖员对待平台的主要逻辑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6691" y="5016770"/>
            <a:ext cx="5886212" cy="1029905"/>
            <a:chOff x="5416691" y="5016770"/>
            <a:chExt cx="5886212" cy="1029905"/>
          </a:xfrm>
        </p:grpSpPr>
        <p:sp>
          <p:nvSpPr>
            <p:cNvPr id="13" name="圆角矩形 12"/>
            <p:cNvSpPr/>
            <p:nvPr/>
          </p:nvSpPr>
          <p:spPr>
            <a:xfrm>
              <a:off x="5416691" y="5016770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61901" y="5282200"/>
              <a:ext cx="3973830" cy="4991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同意基于矛盾和监控的转移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5400000">
            <a:off x="2080450" y="-2080450"/>
            <a:ext cx="123100" cy="42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grayscl/>
            <a:lum bright="-12000" contrast="54000"/>
          </a:blip>
          <a:srcRect r="45394"/>
          <a:stretch>
            <a:fillRect/>
          </a:stretch>
        </p:blipFill>
        <p:spPr>
          <a:xfrm>
            <a:off x="-34290" y="843915"/>
            <a:ext cx="5450840" cy="5490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04732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320" y="260350"/>
            <a:ext cx="996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反抗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8900" y="0"/>
            <a:ext cx="123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91" y="2120462"/>
            <a:ext cx="5886212" cy="1029905"/>
            <a:chOff x="5416691" y="2120462"/>
            <a:chExt cx="5886212" cy="1029905"/>
          </a:xfrm>
        </p:grpSpPr>
        <p:sp>
          <p:nvSpPr>
            <p:cNvPr id="9" name="圆角矩形 8"/>
            <p:cNvSpPr/>
            <p:nvPr/>
          </p:nvSpPr>
          <p:spPr>
            <a:xfrm>
              <a:off x="5416691" y="2120462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54206" y="2253177"/>
              <a:ext cx="5153025" cy="7651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新的斗争形式</a:t>
              </a: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——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逆算法斗争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16691" y="3309456"/>
            <a:ext cx="5886212" cy="1583447"/>
            <a:chOff x="5416691" y="3309456"/>
            <a:chExt cx="5886212" cy="1583447"/>
          </a:xfrm>
        </p:grpSpPr>
        <p:sp>
          <p:nvSpPr>
            <p:cNvPr id="11" name="圆角矩形 10"/>
            <p:cNvSpPr/>
            <p:nvPr/>
          </p:nvSpPr>
          <p:spPr>
            <a:xfrm>
              <a:off x="5416691" y="3309456"/>
              <a:ext cx="5886212" cy="1583447"/>
            </a:xfrm>
            <a:prstGeom prst="roundRect">
              <a:avLst>
                <a:gd name="adj" fmla="val 519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01807" y="3544296"/>
              <a:ext cx="490549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女骑手姐妹群</a:t>
              </a: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——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社群联结是行动之基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6691" y="5016770"/>
            <a:ext cx="5886212" cy="1029905"/>
            <a:chOff x="5416691" y="5016770"/>
            <a:chExt cx="5886212" cy="1029905"/>
          </a:xfrm>
        </p:grpSpPr>
        <p:sp>
          <p:nvSpPr>
            <p:cNvPr id="13" name="圆角矩形 12"/>
            <p:cNvSpPr/>
            <p:nvPr/>
          </p:nvSpPr>
          <p:spPr>
            <a:xfrm>
              <a:off x="5416691" y="5016770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61901" y="5282200"/>
              <a:ext cx="3973830" cy="4991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一场反抗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行动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5400000">
            <a:off x="2080450" y="-2080450"/>
            <a:ext cx="123100" cy="42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-2097405" y="1748155"/>
            <a:ext cx="7137400" cy="3906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逆算法</a:t>
            </a:r>
            <a:r>
              <a:rPr lang="zh-CN" altLang="en-US"/>
              <a:t>斗争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0420" y="1292225"/>
            <a:ext cx="10533380" cy="5418455"/>
          </a:xfrm>
        </p:spPr>
        <p:txBody>
          <a:bodyPr>
            <a:normAutofit fontScale="90000"/>
          </a:bodyPr>
          <a:p>
            <a:r>
              <a:rPr lang="en-US" altLang="zh-CN"/>
              <a:t>21</a:t>
            </a:r>
            <a:r>
              <a:rPr lang="zh-CN" altLang="en-US"/>
              <a:t>世纪所特有的一种反抗</a:t>
            </a:r>
            <a:endParaRPr lang="zh-CN" altLang="en-US"/>
          </a:p>
          <a:p>
            <a:r>
              <a:rPr lang="zh-CN" altLang="en-US"/>
              <a:t>迂回的</a:t>
            </a:r>
            <a:r>
              <a:rPr lang="zh-CN" altLang="en-US"/>
              <a:t>冲锋</a:t>
            </a:r>
            <a:endParaRPr lang="zh-CN" altLang="en-US"/>
          </a:p>
          <a:p>
            <a:r>
              <a:rPr lang="en-US" altLang="zh-CN"/>
              <a:t>e.g: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·</a:t>
            </a:r>
            <a:r>
              <a:rPr lang="zh-CN" altLang="en-US"/>
              <a:t>让队友下个假单，抢到后系统会把顺路的都给你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·</a:t>
            </a:r>
            <a:r>
              <a:rPr lang="zh-CN" altLang="en-US"/>
              <a:t>不按地图走，抄近道</a:t>
            </a:r>
            <a:r>
              <a:rPr lang="en-US" altLang="zh-CN"/>
              <a:t>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·</a:t>
            </a:r>
            <a:r>
              <a:rPr lang="zh-CN" altLang="en-US"/>
              <a:t>抢单软件</a:t>
            </a:r>
            <a:r>
              <a:rPr lang="en-US" altLang="zh-CN"/>
              <a:t>,</a:t>
            </a:r>
            <a:r>
              <a:rPr lang="zh-CN" altLang="en-US"/>
              <a:t>外挂，利用</a:t>
            </a:r>
            <a:r>
              <a:rPr lang="zh-CN" altLang="en-US"/>
              <a:t>漏洞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国外经验：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Samii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是一名软件工程师。于是他创建了一款谷歌浏览器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扩展</a:t>
            </a:r>
            <a:r>
              <a:rPr lang="en-US" altLang="zh-CN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UberCheats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帮助快递工人发现薪酬差距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。该扩展会自动提取每次递送路程的起点和终点，并计算出两者之间的最短行程距离。如果这个距离与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Uber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付的费用不一致，该扩展就会标记出来，以便供用户仔细检查和申诉。在美国，许多零工工人为了纳税目的而保持追踪自己的里程和支出。但这些项目也源于工人们对支付他们工资的公司越来越不信任。他们会用一些软件记录自己在劳动过程中的开销以确定真实的收入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理论补充：经济斗争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对于社会主义者说来，经济斗争是把工人组织到革命政党中去的基础，是团结和开展工人的阶级斗争来反对整个资本主义制度的基础。如果把经济斗争当作某种孤立的东西来看待，那它就毫无社会主义的气味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.......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社会主义者的任务，是要经济斗争去促进社会主义运动和革命工人政党的胜利。社会主义者的任务，是要使经济斗争和政治斗争紧密结合成一个统一的、社会主义工人群众的阶级斗争．列宁：《论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&lt;PROFESSION DE FOI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 sz="3200">
                <a:latin typeface="+mj-ea"/>
                <a:ea typeface="+mj-ea"/>
                <a:cs typeface="+mj-ea"/>
              </a:rPr>
              <a:t>·</a:t>
            </a:r>
            <a:r>
              <a:rPr lang="zh-CN" altLang="en-US" sz="3200">
                <a:latin typeface="+mj-ea"/>
                <a:ea typeface="+mj-ea"/>
                <a:cs typeface="+mj-ea"/>
              </a:rPr>
              <a:t>有足够的经济权（如</a:t>
            </a:r>
            <a:r>
              <a:rPr lang="en-US" altLang="zh-CN" sz="3200">
                <a:latin typeface="+mj-ea"/>
                <a:ea typeface="+mj-ea"/>
                <a:cs typeface="+mj-ea"/>
              </a:rPr>
              <a:t>4</a:t>
            </a:r>
            <a:r>
              <a:rPr lang="zh-CN" altLang="en-US" sz="3200">
                <a:latin typeface="+mj-ea"/>
                <a:ea typeface="+mj-ea"/>
                <a:cs typeface="+mj-ea"/>
              </a:rPr>
              <a:t>小时工作），共产主义社会都离不开，我们能不要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？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女骑手姐妹群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女骑手的特殊</a:t>
            </a:r>
            <a:r>
              <a:rPr lang="zh-CN" altLang="en-US"/>
              <a:t>处境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（关于女性地位的破碎和资本主义起源，推荐阅读《凯列班与女巫》《中国</a:t>
            </a:r>
            <a:r>
              <a:rPr lang="zh-CN" altLang="en-US"/>
              <a:t>女工》）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·</a:t>
            </a:r>
            <a:r>
              <a:rPr lang="zh-CN" altLang="en-US"/>
              <a:t>更高的社群联结度</a:t>
            </a:r>
            <a:r>
              <a:rPr lang="en-US" altLang="zh-CN"/>
              <a:t>——</a:t>
            </a:r>
            <a:r>
              <a:rPr lang="zh-CN" altLang="en-US"/>
              <a:t>行动之</a:t>
            </a:r>
            <a:r>
              <a:rPr lang="zh-CN" altLang="en-US"/>
              <a:t>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讨论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你怎么分析这个例子？</a:t>
            </a:r>
            <a:endParaRPr lang="zh-CN" altLang="en-US"/>
          </a:p>
          <a:p>
            <a:r>
              <a:rPr lang="zh-CN" altLang="en-US"/>
              <a:t>你认为平台经济中的经济斗争如何进行？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ZhuanZ/Desktop/bd289969/933518bd274649aeb9840a4013b3c086.png933518bd274649aeb9840a4013b3c086"/>
          <p:cNvPicPr>
            <a:picLocks noChangeAspect="1"/>
          </p:cNvPicPr>
          <p:nvPr/>
        </p:nvPicPr>
        <p:blipFill rotWithShape="1">
          <a:blip r:embed="rId1"/>
          <a:srcRect l="25296" r="25296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04732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47135" y="568766"/>
            <a:ext cx="33843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control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4544" y="260594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控制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8900" y="0"/>
            <a:ext cx="123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16691" y="2120462"/>
            <a:ext cx="5886212" cy="1029905"/>
            <a:chOff x="5416691" y="2120462"/>
            <a:chExt cx="5886212" cy="1029905"/>
          </a:xfrm>
        </p:grpSpPr>
        <p:sp>
          <p:nvSpPr>
            <p:cNvPr id="9" name="圆角矩形 8"/>
            <p:cNvSpPr/>
            <p:nvPr/>
          </p:nvSpPr>
          <p:spPr>
            <a:xfrm>
              <a:off x="5416691" y="2120462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54206" y="2253177"/>
              <a:ext cx="5153025" cy="7651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外卖平台对外卖员的控制是一个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不断变化的过程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16691" y="3309456"/>
            <a:ext cx="5886212" cy="1583447"/>
            <a:chOff x="5416691" y="3309456"/>
            <a:chExt cx="5886212" cy="1583447"/>
          </a:xfrm>
        </p:grpSpPr>
        <p:sp>
          <p:nvSpPr>
            <p:cNvPr id="11" name="圆角矩形 10"/>
            <p:cNvSpPr/>
            <p:nvPr/>
          </p:nvSpPr>
          <p:spPr>
            <a:xfrm>
              <a:off x="5416691" y="3309456"/>
              <a:ext cx="5886212" cy="1583447"/>
            </a:xfrm>
            <a:prstGeom prst="roundRect">
              <a:avLst>
                <a:gd name="adj" fmla="val 519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01807" y="3544296"/>
              <a:ext cx="4905499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对外卖员的控制的特殊性，在于算法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16691" y="5016770"/>
            <a:ext cx="5886212" cy="1029905"/>
            <a:chOff x="5416691" y="5016770"/>
            <a:chExt cx="5886212" cy="1029905"/>
          </a:xfrm>
        </p:grpSpPr>
        <p:sp>
          <p:nvSpPr>
            <p:cNvPr id="13" name="圆角矩形 12"/>
            <p:cNvSpPr/>
            <p:nvPr/>
          </p:nvSpPr>
          <p:spPr>
            <a:xfrm>
              <a:off x="5416691" y="5016770"/>
              <a:ext cx="5886212" cy="1029905"/>
            </a:xfrm>
            <a:prstGeom prst="roundRect">
              <a:avLst>
                <a:gd name="adj" fmla="val 5883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61901" y="5052965"/>
              <a:ext cx="3973830" cy="4991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  </a:t>
              </a:r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对外卖员的控制，基于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  <a:p>
              <a:pPr algn="l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外卖员群体的原子化与分化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5400000">
            <a:off x="2080450" y="-2080450"/>
            <a:ext cx="123100" cy="42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53428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8081" y="568766"/>
            <a:ext cx="27758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Energy resources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863" y="260594"/>
            <a:ext cx="5067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外卖行业发展史与基本信息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" y="1217295"/>
            <a:ext cx="9175750" cy="492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53428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8081" y="568766"/>
            <a:ext cx="27758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Energy resources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863" y="260594"/>
            <a:ext cx="5067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外卖行业发展史与基本信息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725" y="1246505"/>
            <a:ext cx="9226550" cy="462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110" y="568960"/>
            <a:ext cx="3602990" cy="42424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53428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8081" y="568766"/>
            <a:ext cx="27758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Energy resources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863" y="260594"/>
            <a:ext cx="5067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</a:rPr>
              <a:t>外卖行业发展史与基本信息</a:t>
            </a:r>
            <a:endParaRPr kumimoji="1"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3605" y="5038090"/>
            <a:ext cx="55753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·</a:t>
            </a:r>
            <a:r>
              <a:rPr lang="zh-CN" altLang="en-US" sz="3200"/>
              <a:t>极低的准入门槛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·“</a:t>
            </a:r>
            <a:r>
              <a:rPr lang="zh-CN" altLang="en-US" sz="3200"/>
              <a:t>月入过万</a:t>
            </a:r>
            <a:r>
              <a:rPr lang="en-US" altLang="zh-CN" sz="3200"/>
              <a:t>”“</a:t>
            </a:r>
            <a:r>
              <a:rPr lang="zh-CN" altLang="en-US" sz="3200"/>
              <a:t>自由劳动</a:t>
            </a:r>
            <a:r>
              <a:rPr lang="en-US" altLang="zh-CN" sz="3200"/>
              <a:t>”</a:t>
            </a:r>
            <a:r>
              <a:rPr lang="zh-CN" altLang="en-US" sz="3200"/>
              <a:t>？</a:t>
            </a:r>
            <a:endParaRPr lang="zh-CN" altLang="en-US" sz="3200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1137920"/>
            <a:ext cx="5566410" cy="540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6085840" y="1491615"/>
            <a:ext cx="1654810" cy="741045"/>
          </a:xfrm>
          <a:prstGeom prst="wedgeRectCallout">
            <a:avLst>
              <a:gd name="adj1" fmla="val -54643"/>
              <a:gd name="adj2" fmla="val 8041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现在已经没有</a:t>
            </a:r>
            <a:r>
              <a:rPr lang="zh-CN" altLang="en-US"/>
              <a:t>了</a:t>
            </a:r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6036310" y="5074285"/>
            <a:ext cx="1397635" cy="654685"/>
          </a:xfrm>
          <a:prstGeom prst="wedgeRectCallout">
            <a:avLst>
              <a:gd name="adj1" fmla="val -42276"/>
              <a:gd name="adj2" fmla="val 82686"/>
            </a:avLst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highlight>
                  <a:srgbClr val="FFFF00"/>
                </a:highlight>
              </a:rPr>
              <a:t>宅急送、尊宝披萨</a:t>
            </a:r>
            <a:endParaRPr lang="zh-CN" altLang="en-US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53428" y="422354"/>
            <a:ext cx="1698171" cy="130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汉仪中黑简" panose="02010600000101010101" charset="-122"/>
              <a:ea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8081" y="568766"/>
            <a:ext cx="27758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>
                <a:solidFill>
                  <a:schemeClr val="bg1">
                    <a:lumMod val="7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</a:rPr>
              <a:t>Energy resources</a:t>
            </a:r>
            <a:endParaRPr kumimoji="1" lang="en-US" altLang="zh-CN">
              <a:solidFill>
                <a:schemeClr val="bg1">
                  <a:lumMod val="75000"/>
                </a:schemeClr>
              </a:solidFill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115060"/>
            <a:ext cx="7207885" cy="5367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05" y="1478915"/>
            <a:ext cx="4811395" cy="4914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90090" y="76200"/>
            <a:ext cx="9663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外卖平台对外卖员的控制是一个不断变化的过程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  </a:t>
            </a:r>
            <a:r>
              <a:rPr lang="zh-CN" altLang="en-US"/>
              <a:t>对外卖员的控制手段并非开天辟地</a:t>
            </a:r>
            <a:endParaRPr lang="en-US" altLang="zh-CN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r>
              <a:rPr lang="zh-CN" altLang="en-US" sz="3200"/>
              <a:t>二十世纪日本车企的控制模式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外卖平台的外包模式：</a:t>
            </a:r>
            <a:endParaRPr lang="zh-CN" altLang="en-US" sz="3200"/>
          </a:p>
          <a:p>
            <a:endParaRPr lang="zh-CN" altLang="en-US" sz="3200"/>
          </a:p>
          <a:p>
            <a:pPr marL="0" indent="0">
              <a:buNone/>
            </a:pP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“3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天招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个骑手！我上哪里找？就算能找到，一般也会超时。平台给你下任务管不了那么多的。完不成就罚款。开罚款单。最厉害的时候，一个人头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2000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块。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劳动时间为什么</a:t>
            </a:r>
            <a:r>
              <a:rPr lang="zh-CN" altLang="en-US"/>
              <a:t>重要？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/>
              <a:t>“</a:t>
            </a:r>
            <a:r>
              <a:rPr lang="zh-CN" altLang="en-US" sz="3200"/>
              <a:t>时间的原子就是利润的要素</a:t>
            </a:r>
            <a:r>
              <a:rPr lang="en-US" altLang="zh-CN" sz="3200"/>
              <a:t>”——</a:t>
            </a:r>
            <a:r>
              <a:rPr lang="zh-CN" altLang="en-US" sz="3200"/>
              <a:t>《资本论》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时间权力的争夺是历史上经济斗争的重要</a:t>
            </a:r>
            <a:r>
              <a:rPr lang="zh-CN" altLang="en-US" sz="3200"/>
              <a:t>表现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/>
              <a:t> 1919 </a:t>
            </a:r>
            <a:r>
              <a:rPr lang="zh-CN" altLang="en-US"/>
              <a:t>年，世界劳工组织通过第一号条约，将工业领域的劳动时间限制为天工作时长不超过</a:t>
            </a:r>
            <a:r>
              <a:rPr lang="en-US" altLang="zh-CN"/>
              <a:t>8</a:t>
            </a:r>
            <a:r>
              <a:rPr lang="zh-CN" altLang="en-US"/>
              <a:t>小时，周工作时长不超过</a:t>
            </a:r>
            <a:r>
              <a:rPr lang="en-US" altLang="zh-CN"/>
              <a:t>40</a:t>
            </a:r>
            <a:r>
              <a:rPr lang="zh-CN" altLang="en-US"/>
              <a:t>小时。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——</a:t>
            </a:r>
            <a:r>
              <a:rPr lang="zh-CN" altLang="en-US"/>
              <a:t>为什么劳动时间越来越少，资本家却赚的</a:t>
            </a:r>
            <a:r>
              <a:rPr lang="zh-CN" altLang="en-US"/>
              <a:t>越来越多？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2774</Words>
  <Application>WPS 演示</Application>
  <PresentationFormat>宽屏</PresentationFormat>
  <Paragraphs>235</Paragraphs>
  <Slides>28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汉仪中黑简</vt:lpstr>
      <vt:lpstr>汉仪中宋简</vt:lpstr>
      <vt:lpstr>楷体</vt:lpstr>
      <vt:lpstr>微软雅黑</vt:lpstr>
      <vt:lpstr>Microsoft YaHei Bold</vt:lpstr>
      <vt:lpstr>思源黑体 CN Bold</vt:lpstr>
      <vt:lpstr>Arial Unicode MS</vt:lpstr>
      <vt:lpstr>黑体</vt:lpstr>
      <vt:lpstr>等线</vt:lpstr>
      <vt:lpstr>Calibri</vt:lpstr>
      <vt:lpstr>汉仪力量黑简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对外卖员的控制手段并非开天辟地</vt:lpstr>
      <vt:lpstr>劳动时间为什么重要？</vt:lpstr>
      <vt:lpstr>理论：相对剩余价值</vt:lpstr>
      <vt:lpstr>理论：相对剩余价值</vt:lpstr>
      <vt:lpstr>虚假自由</vt:lpstr>
      <vt:lpstr>虚假自由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外卖平台加速资本的流通</vt:lpstr>
      <vt:lpstr>“同意”是外卖员对待平台的主要逻辑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鹏波</dc:creator>
  <cp:lastModifiedBy>kimi</cp:lastModifiedBy>
  <cp:revision>16</cp:revision>
  <dcterms:created xsi:type="dcterms:W3CDTF">2021-11-19T03:19:00Z</dcterms:created>
  <dcterms:modified xsi:type="dcterms:W3CDTF">2024-12-18T10:16:56Z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KSOTemplateUUID">
    <vt:lpwstr>v1.0_mb_RRw4MhhMsMj6l0DPJ5dbwA==</vt:lpwstr>
  </property>
  <property fmtid="{D5CDD505-2E9C-101B-9397-08002B2CF9AE}" pid="4" name="ICV">
    <vt:lpwstr>DA93455C2C5A44A7B051FFA06AB4B77C_13</vt:lpwstr>
  </property>
</Properties>
</file>